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6" r:id="rId4"/>
    <p:sldId id="258" r:id="rId5"/>
    <p:sldId id="261" r:id="rId6"/>
    <p:sldId id="267" r:id="rId7"/>
    <p:sldId id="282" r:id="rId8"/>
    <p:sldId id="283" r:id="rId9"/>
    <p:sldId id="265" r:id="rId10"/>
    <p:sldId id="287" r:id="rId11"/>
    <p:sldId id="264" r:id="rId12"/>
    <p:sldId id="270" r:id="rId13"/>
    <p:sldId id="268" r:id="rId14"/>
    <p:sldId id="285" r:id="rId15"/>
    <p:sldId id="276" r:id="rId16"/>
  </p:sldIdLst>
  <p:sldSz cx="12192000" cy="6858000"/>
  <p:notesSz cx="6742113" cy="9875838"/>
  <p:embeddedFontLst>
    <p:embeddedFont>
      <p:font typeface="Rasa" panose="020B0604020202020204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tNH0Bwtj0SATno+cjzK6N6gr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\Downloads\Statistika%20IC%202015-20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ondeo\Downloads\Statistika%20IC%202015-2025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spondeo\Downloads\Statistika%20IC%202015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ondeo\Documents\KISSOS\nasilne_osoby_vekove_skupiny.xls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39842303553141E-2"/>
          <c:y val="8.7537202918442539E-2"/>
          <c:w val="0.87308530157668107"/>
          <c:h val="0.833204327096727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APIC!$A$8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APIC!$B$7:$K$7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APIC!$B$8:$K$8</c:f>
              <c:numCache>
                <c:formatCode>General</c:formatCode>
                <c:ptCount val="10"/>
                <c:pt idx="0">
                  <c:v>182</c:v>
                </c:pt>
                <c:pt idx="1">
                  <c:v>156</c:v>
                </c:pt>
                <c:pt idx="2">
                  <c:v>164</c:v>
                </c:pt>
                <c:pt idx="3">
                  <c:v>153</c:v>
                </c:pt>
                <c:pt idx="4">
                  <c:v>160</c:v>
                </c:pt>
                <c:pt idx="5">
                  <c:v>187</c:v>
                </c:pt>
                <c:pt idx="6">
                  <c:v>146</c:v>
                </c:pt>
                <c:pt idx="7">
                  <c:v>145</c:v>
                </c:pt>
                <c:pt idx="8">
                  <c:v>181</c:v>
                </c:pt>
                <c:pt idx="9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E-417F-817B-72B02836BC30}"/>
            </c:ext>
          </c:extLst>
        </c:ser>
        <c:ser>
          <c:idx val="1"/>
          <c:order val="1"/>
          <c:tx>
            <c:strRef>
              <c:f>APIC!$A$9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APIC!$B$7:$K$7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APIC!$B$9:$K$9</c:f>
              <c:numCache>
                <c:formatCode>General</c:formatCode>
                <c:ptCount val="10"/>
                <c:pt idx="0">
                  <c:v>1434</c:v>
                </c:pt>
                <c:pt idx="1">
                  <c:v>1343</c:v>
                </c:pt>
                <c:pt idx="2">
                  <c:v>1346</c:v>
                </c:pt>
                <c:pt idx="3">
                  <c:v>1285</c:v>
                </c:pt>
                <c:pt idx="4">
                  <c:v>1245</c:v>
                </c:pt>
                <c:pt idx="5">
                  <c:v>1163</c:v>
                </c:pt>
                <c:pt idx="6">
                  <c:v>963</c:v>
                </c:pt>
                <c:pt idx="7">
                  <c:v>1057</c:v>
                </c:pt>
                <c:pt idx="8">
                  <c:v>1251</c:v>
                </c:pt>
                <c:pt idx="9">
                  <c:v>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E-417F-817B-72B02836BC30}"/>
            </c:ext>
          </c:extLst>
        </c:ser>
        <c:ser>
          <c:idx val="2"/>
          <c:order val="2"/>
          <c:tx>
            <c:strRef>
              <c:f>APIC!$A$10</c:f>
              <c:strCache>
                <c:ptCount val="1"/>
                <c:pt idx="0">
                  <c:v>děti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APIC!$B$7:$K$7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APIC!$B$10:$K$10</c:f>
              <c:numCache>
                <c:formatCode>General</c:formatCode>
                <c:ptCount val="10"/>
                <c:pt idx="0">
                  <c:v>566</c:v>
                </c:pt>
                <c:pt idx="1">
                  <c:v>634</c:v>
                </c:pt>
                <c:pt idx="2">
                  <c:v>615</c:v>
                </c:pt>
                <c:pt idx="3">
                  <c:v>711</c:v>
                </c:pt>
                <c:pt idx="4">
                  <c:v>671</c:v>
                </c:pt>
                <c:pt idx="5">
                  <c:v>621</c:v>
                </c:pt>
                <c:pt idx="6">
                  <c:v>588</c:v>
                </c:pt>
                <c:pt idx="7">
                  <c:v>992</c:v>
                </c:pt>
                <c:pt idx="8">
                  <c:v>1180</c:v>
                </c:pt>
                <c:pt idx="9">
                  <c:v>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E-417F-817B-72B02836BC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990144"/>
        <c:axId val="161991680"/>
      </c:barChart>
      <c:catAx>
        <c:axId val="161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91680"/>
        <c:crosses val="autoZero"/>
        <c:auto val="1"/>
        <c:lblAlgn val="ctr"/>
        <c:lblOffset val="100"/>
        <c:noMultiLvlLbl val="0"/>
      </c:catAx>
      <c:valAx>
        <c:axId val="16199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9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099168413777819"/>
          <c:y val="0.67235191071299572"/>
          <c:w val="8.624251745565302E-2"/>
          <c:h val="0.17593838040887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2884858464863E-3"/>
          <c:y val="0"/>
          <c:w val="0.9947868951948019"/>
          <c:h val="0.936869827053498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APIC!$B$47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APIC!$A$48:$A$59</c:f>
              <c:strCache>
                <c:ptCount val="12"/>
                <c:pt idx="0">
                  <c:v>0 - 6</c:v>
                </c:pt>
                <c:pt idx="1">
                  <c:v>7 - 11</c:v>
                </c:pt>
                <c:pt idx="2">
                  <c:v>12 - 15</c:v>
                </c:pt>
                <c:pt idx="3">
                  <c:v>16 - 18</c:v>
                </c:pt>
                <c:pt idx="4">
                  <c:v>19 - 26</c:v>
                </c:pt>
                <c:pt idx="5">
                  <c:v>27 - 40</c:v>
                </c:pt>
                <c:pt idx="6">
                  <c:v>41 - 50</c:v>
                </c:pt>
                <c:pt idx="7">
                  <c:v>51 - 59</c:v>
                </c:pt>
                <c:pt idx="8">
                  <c:v>60 - 65</c:v>
                </c:pt>
                <c:pt idx="9">
                  <c:v>66 - 70 </c:v>
                </c:pt>
                <c:pt idx="10">
                  <c:v>71 - 80</c:v>
                </c:pt>
                <c:pt idx="11">
                  <c:v>81 +</c:v>
                </c:pt>
              </c:strCache>
            </c:strRef>
          </c:cat>
          <c:val>
            <c:numRef>
              <c:f>APIC!$B$48:$B$59</c:f>
              <c:numCache>
                <c:formatCode>General</c:formatCode>
                <c:ptCount val="12"/>
                <c:pt idx="0">
                  <c:v>284</c:v>
                </c:pt>
                <c:pt idx="1">
                  <c:v>173</c:v>
                </c:pt>
                <c:pt idx="2">
                  <c:v>87</c:v>
                </c:pt>
                <c:pt idx="3">
                  <c:v>60</c:v>
                </c:pt>
                <c:pt idx="4">
                  <c:v>135</c:v>
                </c:pt>
                <c:pt idx="5">
                  <c:v>389</c:v>
                </c:pt>
                <c:pt idx="6">
                  <c:v>246</c:v>
                </c:pt>
                <c:pt idx="7">
                  <c:v>122</c:v>
                </c:pt>
                <c:pt idx="8">
                  <c:v>67</c:v>
                </c:pt>
                <c:pt idx="9">
                  <c:v>46</c:v>
                </c:pt>
                <c:pt idx="10">
                  <c:v>69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F-47CF-8E55-5BB78EC243C2}"/>
            </c:ext>
          </c:extLst>
        </c:ser>
        <c:ser>
          <c:idx val="1"/>
          <c:order val="1"/>
          <c:tx>
            <c:strRef>
              <c:f>APIC!$C$47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APIC!$A$48:$A$59</c:f>
              <c:strCache>
                <c:ptCount val="12"/>
                <c:pt idx="0">
                  <c:v>0 - 6</c:v>
                </c:pt>
                <c:pt idx="1">
                  <c:v>7 - 11</c:v>
                </c:pt>
                <c:pt idx="2">
                  <c:v>12 - 15</c:v>
                </c:pt>
                <c:pt idx="3">
                  <c:v>16 - 18</c:v>
                </c:pt>
                <c:pt idx="4">
                  <c:v>19 - 26</c:v>
                </c:pt>
                <c:pt idx="5">
                  <c:v>27 - 40</c:v>
                </c:pt>
                <c:pt idx="6">
                  <c:v>41 - 50</c:v>
                </c:pt>
                <c:pt idx="7">
                  <c:v>51 - 59</c:v>
                </c:pt>
                <c:pt idx="8">
                  <c:v>60 - 65</c:v>
                </c:pt>
                <c:pt idx="9">
                  <c:v>66 - 70 </c:v>
                </c:pt>
                <c:pt idx="10">
                  <c:v>71 - 80</c:v>
                </c:pt>
                <c:pt idx="11">
                  <c:v>81 +</c:v>
                </c:pt>
              </c:strCache>
            </c:strRef>
          </c:cat>
          <c:val>
            <c:numRef>
              <c:f>APIC!$C$48:$C$59</c:f>
              <c:numCache>
                <c:formatCode>General</c:formatCode>
                <c:ptCount val="12"/>
                <c:pt idx="0">
                  <c:v>439</c:v>
                </c:pt>
                <c:pt idx="1">
                  <c:v>268</c:v>
                </c:pt>
                <c:pt idx="2">
                  <c:v>209</c:v>
                </c:pt>
                <c:pt idx="3">
                  <c:v>86</c:v>
                </c:pt>
                <c:pt idx="4">
                  <c:v>135</c:v>
                </c:pt>
                <c:pt idx="5">
                  <c:v>431</c:v>
                </c:pt>
                <c:pt idx="6">
                  <c:v>275</c:v>
                </c:pt>
                <c:pt idx="7">
                  <c:v>166</c:v>
                </c:pt>
                <c:pt idx="8">
                  <c:v>57</c:v>
                </c:pt>
                <c:pt idx="9">
                  <c:v>54</c:v>
                </c:pt>
                <c:pt idx="10">
                  <c:v>82</c:v>
                </c:pt>
                <c:pt idx="1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F-47CF-8E55-5BB78EC243C2}"/>
            </c:ext>
          </c:extLst>
        </c:ser>
        <c:ser>
          <c:idx val="2"/>
          <c:order val="2"/>
          <c:tx>
            <c:strRef>
              <c:f>APIC!$D$47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APIC!$A$48:$A$59</c:f>
              <c:strCache>
                <c:ptCount val="12"/>
                <c:pt idx="0">
                  <c:v>0 - 6</c:v>
                </c:pt>
                <c:pt idx="1">
                  <c:v>7 - 11</c:v>
                </c:pt>
                <c:pt idx="2">
                  <c:v>12 - 15</c:v>
                </c:pt>
                <c:pt idx="3">
                  <c:v>16 - 18</c:v>
                </c:pt>
                <c:pt idx="4">
                  <c:v>19 - 26</c:v>
                </c:pt>
                <c:pt idx="5">
                  <c:v>27 - 40</c:v>
                </c:pt>
                <c:pt idx="6">
                  <c:v>41 - 50</c:v>
                </c:pt>
                <c:pt idx="7">
                  <c:v>51 - 59</c:v>
                </c:pt>
                <c:pt idx="8">
                  <c:v>60 - 65</c:v>
                </c:pt>
                <c:pt idx="9">
                  <c:v>66 - 70 </c:v>
                </c:pt>
                <c:pt idx="10">
                  <c:v>71 - 80</c:v>
                </c:pt>
                <c:pt idx="11">
                  <c:v>81 +</c:v>
                </c:pt>
              </c:strCache>
            </c:strRef>
          </c:cat>
          <c:val>
            <c:numRef>
              <c:f>APIC!$D$48:$D$59</c:f>
              <c:numCache>
                <c:formatCode>General</c:formatCode>
                <c:ptCount val="12"/>
                <c:pt idx="0">
                  <c:v>571</c:v>
                </c:pt>
                <c:pt idx="1">
                  <c:v>312</c:v>
                </c:pt>
                <c:pt idx="2">
                  <c:v>213</c:v>
                </c:pt>
                <c:pt idx="3">
                  <c:v>105</c:v>
                </c:pt>
                <c:pt idx="4">
                  <c:v>162</c:v>
                </c:pt>
                <c:pt idx="5">
                  <c:v>512</c:v>
                </c:pt>
                <c:pt idx="6">
                  <c:v>308</c:v>
                </c:pt>
                <c:pt idx="7">
                  <c:v>170</c:v>
                </c:pt>
                <c:pt idx="8">
                  <c:v>89</c:v>
                </c:pt>
                <c:pt idx="9">
                  <c:v>56</c:v>
                </c:pt>
                <c:pt idx="10">
                  <c:v>95</c:v>
                </c:pt>
                <c:pt idx="1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F-47CF-8E55-5BB78EC243C2}"/>
            </c:ext>
          </c:extLst>
        </c:ser>
        <c:ser>
          <c:idx val="3"/>
          <c:order val="3"/>
          <c:tx>
            <c:strRef>
              <c:f>APIC!$E$47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8905030619484265E-3"/>
                  <c:y val="-2.69097239301456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F-47CF-8E55-5BB78EC24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APIC!$A$48:$A$59</c:f>
              <c:strCache>
                <c:ptCount val="12"/>
                <c:pt idx="0">
                  <c:v>0 - 6</c:v>
                </c:pt>
                <c:pt idx="1">
                  <c:v>7 - 11</c:v>
                </c:pt>
                <c:pt idx="2">
                  <c:v>12 - 15</c:v>
                </c:pt>
                <c:pt idx="3">
                  <c:v>16 - 18</c:v>
                </c:pt>
                <c:pt idx="4">
                  <c:v>19 - 26</c:v>
                </c:pt>
                <c:pt idx="5">
                  <c:v>27 - 40</c:v>
                </c:pt>
                <c:pt idx="6">
                  <c:v>41 - 50</c:v>
                </c:pt>
                <c:pt idx="7">
                  <c:v>51 - 59</c:v>
                </c:pt>
                <c:pt idx="8">
                  <c:v>60 - 65</c:v>
                </c:pt>
                <c:pt idx="9">
                  <c:v>66 - 70 </c:v>
                </c:pt>
                <c:pt idx="10">
                  <c:v>71 - 80</c:v>
                </c:pt>
                <c:pt idx="11">
                  <c:v>81 +</c:v>
                </c:pt>
              </c:strCache>
            </c:strRef>
          </c:cat>
          <c:val>
            <c:numRef>
              <c:f>APIC!$E$48:$E$59</c:f>
              <c:numCache>
                <c:formatCode>General</c:formatCode>
                <c:ptCount val="12"/>
                <c:pt idx="0">
                  <c:v>666</c:v>
                </c:pt>
                <c:pt idx="1">
                  <c:v>422</c:v>
                </c:pt>
                <c:pt idx="2">
                  <c:v>255</c:v>
                </c:pt>
                <c:pt idx="3">
                  <c:v>142</c:v>
                </c:pt>
                <c:pt idx="4">
                  <c:v>191</c:v>
                </c:pt>
                <c:pt idx="5">
                  <c:v>642</c:v>
                </c:pt>
                <c:pt idx="6">
                  <c:v>355</c:v>
                </c:pt>
                <c:pt idx="7">
                  <c:v>195</c:v>
                </c:pt>
                <c:pt idx="8">
                  <c:v>76</c:v>
                </c:pt>
                <c:pt idx="9">
                  <c:v>65</c:v>
                </c:pt>
                <c:pt idx="10">
                  <c:v>99</c:v>
                </c:pt>
                <c:pt idx="1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F-47CF-8E55-5BB78EC243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957908688"/>
        <c:axId val="195953670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APIC!$F$47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solidFill>
                    <a:schemeClr val="accent5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APIC!$A$48:$A$59</c15:sqref>
                        </c15:formulaRef>
                      </c:ext>
                    </c:extLst>
                    <c:strCache>
                      <c:ptCount val="12"/>
                      <c:pt idx="0">
                        <c:v>0 - 6</c:v>
                      </c:pt>
                      <c:pt idx="1">
                        <c:v>7 - 11</c:v>
                      </c:pt>
                      <c:pt idx="2">
                        <c:v>12 - 15</c:v>
                      </c:pt>
                      <c:pt idx="3">
                        <c:v>16 - 18</c:v>
                      </c:pt>
                      <c:pt idx="4">
                        <c:v>19 - 26</c:v>
                      </c:pt>
                      <c:pt idx="5">
                        <c:v>27 - 40</c:v>
                      </c:pt>
                      <c:pt idx="6">
                        <c:v>41 - 50</c:v>
                      </c:pt>
                      <c:pt idx="7">
                        <c:v>51 - 59</c:v>
                      </c:pt>
                      <c:pt idx="8">
                        <c:v>60 - 65</c:v>
                      </c:pt>
                      <c:pt idx="9">
                        <c:v>66 - 70 </c:v>
                      </c:pt>
                      <c:pt idx="10">
                        <c:v>71 - 80</c:v>
                      </c:pt>
                      <c:pt idx="11">
                        <c:v>81 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APIC!$F$48:$F$59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7BF-47CF-8E55-5BB78EC243C2}"/>
                  </c:ext>
                </c:extLst>
              </c15:ser>
            </c15:filteredBarSeries>
          </c:ext>
        </c:extLst>
      </c:barChart>
      <c:catAx>
        <c:axId val="19579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9536704"/>
        <c:crosses val="autoZero"/>
        <c:auto val="1"/>
        <c:lblAlgn val="ctr"/>
        <c:lblOffset val="100"/>
        <c:noMultiLvlLbl val="0"/>
      </c:catAx>
      <c:valAx>
        <c:axId val="195953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790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73276723640053"/>
          <c:y val="0.19413443692462115"/>
          <c:w val="0.11405581490754249"/>
          <c:h val="0.19266666131902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88888888888893E-2"/>
          <c:y val="7.0335286851597534E-3"/>
          <c:w val="0.91386666666666672"/>
          <c:h val="0.8928066436057821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APIC!$B$21</c:f>
              <c:strCache>
                <c:ptCount val="1"/>
                <c:pt idx="0">
                  <c:v>vykázání</c:v>
                </c:pt>
              </c:strCache>
            </c:strRef>
          </c:tx>
          <c:spPr>
            <a:solidFill>
              <a:srgbClr val="4472C4">
                <a:alpha val="70196"/>
              </a:srgbClr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APIC!$A$22:$A$24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děti</c:v>
                </c:pt>
              </c:strCache>
            </c:strRef>
          </c:cat>
          <c:val>
            <c:numRef>
              <c:f>APIC!$B$22:$B$24</c:f>
              <c:numCache>
                <c:formatCode>General</c:formatCode>
                <c:ptCount val="3"/>
                <c:pt idx="0">
                  <c:v>212</c:v>
                </c:pt>
                <c:pt idx="1">
                  <c:v>1477</c:v>
                </c:pt>
                <c:pt idx="2">
                  <c:v>1452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731-4CD7-88AE-96C2F9A26537}"/>
            </c:ext>
          </c:extLst>
        </c:ser>
        <c:ser>
          <c:idx val="1"/>
          <c:order val="1"/>
          <c:tx>
            <c:strRef>
              <c:f>APIC!$C$21</c:f>
              <c:strCache>
                <c:ptCount val="1"/>
                <c:pt idx="0">
                  <c:v>nízkoprahy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APIC!$A$22:$A$24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děti</c:v>
                </c:pt>
              </c:strCache>
            </c:strRef>
          </c:cat>
          <c:val>
            <c:numRef>
              <c:f>APIC!$C$22:$C$24</c:f>
              <c:numCache>
                <c:formatCode>General</c:formatCode>
                <c:ptCount val="3"/>
                <c:pt idx="0">
                  <c:v>120</c:v>
                </c:pt>
                <c:pt idx="1">
                  <c:v>1341</c:v>
                </c:pt>
                <c:pt idx="2">
                  <c:v>306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F731-4CD7-88AE-96C2F9A26537}"/>
            </c:ext>
          </c:extLst>
        </c:ser>
        <c:ser>
          <c:idx val="2"/>
          <c:order val="2"/>
          <c:tx>
            <c:strRef>
              <c:f>APIC!$D$21</c:f>
              <c:strCache>
                <c:ptCount val="1"/>
                <c:pt idx="0">
                  <c:v>"skryté oběti"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31-4CD7-88AE-96C2F9A2653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1-4CD7-88AE-96C2F9A26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APIC!$A$22:$A$24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děti</c:v>
                </c:pt>
              </c:strCache>
            </c:strRef>
          </c:cat>
          <c:val>
            <c:numRef>
              <c:f>APIC!$D$22:$D$24</c:f>
              <c:numCache>
                <c:formatCode>General</c:formatCode>
                <c:ptCount val="3"/>
                <c:pt idx="2">
                  <c:v>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1-4CD7-88AE-96C2F9A265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6981632"/>
        <c:axId val="166983552"/>
      </c:barChart>
      <c:catAx>
        <c:axId val="16698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983552"/>
        <c:crosses val="autoZero"/>
        <c:auto val="1"/>
        <c:lblAlgn val="ctr"/>
        <c:lblOffset val="100"/>
        <c:noMultiLvlLbl val="1"/>
      </c:catAx>
      <c:valAx>
        <c:axId val="166983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6698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666666666666666E-2"/>
          <c:y val="0.13902760895774829"/>
          <c:w val="0.26132493438320209"/>
          <c:h val="0.25617614209318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42925073346132E-2"/>
          <c:y val="4.2172567989775644E-2"/>
          <c:w val="0.97037847802414912"/>
          <c:h val="0.84672928075432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List1!$F$9:$F$18</c:f>
              <c:strCache>
                <c:ptCount val="10"/>
                <c:pt idx="0">
                  <c:v>12 - 15 let</c:v>
                </c:pt>
                <c:pt idx="1">
                  <c:v>16 - 18 let</c:v>
                </c:pt>
                <c:pt idx="2">
                  <c:v>19 - 26 let</c:v>
                </c:pt>
                <c:pt idx="3">
                  <c:v>27 - 40 let</c:v>
                </c:pt>
                <c:pt idx="4">
                  <c:v>41 - 50 let</c:v>
                </c:pt>
                <c:pt idx="5">
                  <c:v>51 - 59 let</c:v>
                </c:pt>
                <c:pt idx="6">
                  <c:v>60 - 65 let</c:v>
                </c:pt>
                <c:pt idx="7">
                  <c:v>66 - 70 let</c:v>
                </c:pt>
                <c:pt idx="8">
                  <c:v>71 - 80 let</c:v>
                </c:pt>
                <c:pt idx="9">
                  <c:v>81 a více let</c:v>
                </c:pt>
              </c:strCache>
            </c:strRef>
          </c:cat>
          <c:val>
            <c:numRef>
              <c:f>List1!$G$9:$G$18</c:f>
              <c:numCache>
                <c:formatCode>General</c:formatCode>
                <c:ptCount val="10"/>
                <c:pt idx="0">
                  <c:v>2</c:v>
                </c:pt>
                <c:pt idx="1">
                  <c:v>12</c:v>
                </c:pt>
                <c:pt idx="2">
                  <c:v>108</c:v>
                </c:pt>
                <c:pt idx="3">
                  <c:v>528</c:v>
                </c:pt>
                <c:pt idx="4">
                  <c:v>346</c:v>
                </c:pt>
                <c:pt idx="5">
                  <c:v>141</c:v>
                </c:pt>
                <c:pt idx="6">
                  <c:v>33</c:v>
                </c:pt>
                <c:pt idx="7">
                  <c:v>7</c:v>
                </c:pt>
                <c:pt idx="8">
                  <c:v>19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0-4BAF-9BED-4DA166F013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25"/>
        <c:axId val="163881728"/>
        <c:axId val="163884416"/>
      </c:barChart>
      <c:catAx>
        <c:axId val="1638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884416"/>
        <c:crosses val="autoZero"/>
        <c:auto val="1"/>
        <c:lblAlgn val="ctr"/>
        <c:lblOffset val="100"/>
        <c:noMultiLvlLbl val="0"/>
      </c:catAx>
      <c:valAx>
        <c:axId val="16388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8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0.83398</cdr:x>
      <cdr:y>0.28142</cdr:y>
    </cdr:from>
    <cdr:to>
      <cdr:x>1</cdr:x>
      <cdr:y>0.5</cdr:y>
    </cdr:to>
    <cdr:sp macro="" textlink="">
      <cdr:nvSpPr>
        <cdr:cNvPr id="3" name="Google Shape;155;p4">
          <a:extLst xmlns:a="http://schemas.openxmlformats.org/drawingml/2006/main">
            <a:ext uri="{FF2B5EF4-FFF2-40B4-BE49-F238E27FC236}">
              <a16:creationId xmlns:a16="http://schemas.microsoft.com/office/drawing/2014/main" id="{EB030E99-3A6D-4F49-8703-C0A44A4D8C67}"/>
            </a:ext>
          </a:extLst>
        </cdr:cNvPr>
        <cdr:cNvSpPr txBox="1"/>
      </cdr:nvSpPr>
      <cdr:spPr>
        <a:xfrm xmlns:a="http://schemas.openxmlformats.org/drawingml/2006/main">
          <a:off x="9126500" y="1558305"/>
          <a:ext cx="1816803" cy="12102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r" rtl="0">
            <a:lnSpc>
              <a:spcPct val="12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2000"/>
            <a:buFont typeface="Arial"/>
            <a:buNone/>
          </a:pPr>
          <a:r>
            <a:rPr lang="cs-CZ" sz="18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rPr>
            <a:t>1-10/2025</a:t>
          </a:r>
        </a:p>
        <a:p xmlns:a="http://schemas.openxmlformats.org/drawingml/2006/main">
          <a:pPr marL="0" marR="0" lvl="0" indent="0" algn="r" rtl="0">
            <a:lnSpc>
              <a:spcPct val="12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2000"/>
            <a:buFont typeface="Arial"/>
            <a:buNone/>
          </a:pPr>
          <a:r>
            <a:rPr lang="cs-CZ" sz="18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rPr>
            <a:t>Děti:  1453</a:t>
          </a:r>
          <a:r>
            <a: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rPr>
            <a:t> </a:t>
          </a:r>
          <a:r>
            <a:rPr lang="cs-CZ"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rPr>
            <a:t>(odhad 1743)</a:t>
          </a:r>
          <a:endParaRPr sz="1800" b="0" i="0" u="none" strike="noStrike" cap="none" dirty="0">
            <a:solidFill>
              <a:schemeClr val="dk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Rasa"/>
          </a:endParaRPr>
        </a:p>
        <a:p xmlns:a="http://schemas.openxmlformats.org/drawingml/2006/main">
          <a:pPr marL="685800" marR="0" lvl="1" indent="-44450" algn="r" rtl="0">
            <a:lnSpc>
              <a:spcPct val="12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2000"/>
            <a:buFont typeface="Arial"/>
            <a:buNone/>
          </a:pPr>
          <a:endParaRPr sz="1800" b="0" i="0" u="none" strike="noStrike" cap="none" dirty="0">
            <a:solidFill>
              <a:srgbClr val="0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Rasa"/>
          </a:endParaRPr>
        </a:p>
        <a:p xmlns:a="http://schemas.openxmlformats.org/drawingml/2006/main">
          <a:pPr marL="0" marR="0" lvl="0" indent="0" algn="r" rtl="0">
            <a:lnSpc>
              <a:spcPct val="120000"/>
            </a:lnSpc>
            <a:spcBef>
              <a:spcPts val="1000"/>
            </a:spcBef>
            <a:spcAft>
              <a:spcPts val="0"/>
            </a:spcAft>
            <a:buClr>
              <a:srgbClr val="002060"/>
            </a:buClr>
            <a:buSzPts val="2000"/>
            <a:buFont typeface="Arial"/>
            <a:buNone/>
          </a:pPr>
          <a:endParaRPr sz="1800" b="0" i="0" u="none" strike="noStrike" cap="none" dirty="0">
            <a:solidFill>
              <a:schemeClr val="dk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Rasa"/>
          </a:endParaRPr>
        </a:p>
        <a:p xmlns:a="http://schemas.openxmlformats.org/drawingml/2006/main">
          <a:pPr marL="0" marR="0" lvl="0" indent="0" algn="r" rtl="0">
            <a:lnSpc>
              <a:spcPct val="120000"/>
            </a:lnSpc>
            <a:spcBef>
              <a:spcPts val="1000"/>
            </a:spcBef>
            <a:spcAft>
              <a:spcPts val="0"/>
            </a:spcAft>
            <a:buClr>
              <a:srgbClr val="002060"/>
            </a:buClr>
            <a:buSzPts val="2000"/>
            <a:buFont typeface="Arial"/>
            <a:buNone/>
          </a:pPr>
          <a:endParaRPr sz="1800" b="0" i="0" u="none" strike="noStrike" cap="none" dirty="0">
            <a:solidFill>
              <a:schemeClr val="dk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Ras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21583" cy="49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8970" y="2"/>
            <a:ext cx="2921583" cy="49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80333"/>
            <a:ext cx="2921583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7" name="Google Shape;127;p11:notes"/>
          <p:cNvSpPr txBox="1">
            <a:spLocks noGrp="1"/>
          </p:cNvSpPr>
          <p:nvPr>
            <p:ph type="sldNum" idx="12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Zde je text ve “slajdu” rozdělen do dvou sloupců.</a:t>
            </a: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c3f7a00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3c3f7a008b_0_0:notes"/>
          <p:cNvSpPr txBox="1">
            <a:spLocks noGrp="1"/>
          </p:cNvSpPr>
          <p:nvPr>
            <p:ph type="body" idx="1"/>
          </p:nvPr>
        </p:nvSpPr>
        <p:spPr>
          <a:xfrm>
            <a:off x="674214" y="4752748"/>
            <a:ext cx="5393635" cy="38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5" name="Google Shape;205;g33c3f7a008b_0_0:notes"/>
          <p:cNvSpPr txBox="1">
            <a:spLocks noGrp="1"/>
          </p:cNvSpPr>
          <p:nvPr>
            <p:ph type="sldNum" idx="12"/>
          </p:nvPr>
        </p:nvSpPr>
        <p:spPr>
          <a:xfrm>
            <a:off x="3818970" y="9380335"/>
            <a:ext cx="2921472" cy="4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:notes"/>
          <p:cNvSpPr txBox="1">
            <a:spLocks noGrp="1"/>
          </p:cNvSpPr>
          <p:nvPr>
            <p:ph type="body" idx="1"/>
          </p:nvPr>
        </p:nvSpPr>
        <p:spPr>
          <a:xfrm>
            <a:off x="674212" y="4752747"/>
            <a:ext cx="5393690" cy="388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75" tIns="45425" rIns="9087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9313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obeti@respondeo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73354" y="2247811"/>
            <a:ext cx="9845291" cy="236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1E4E79"/>
              </a:buClr>
              <a:buSzPts val="3500"/>
            </a:pPr>
            <a:r>
              <a:rPr lang="cs-CZ" sz="3000" i="1" dirty="0">
                <a:solidFill>
                  <a:srgbClr val="1E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Intervenční centra (IC) a OSPOD: </a:t>
            </a:r>
          </a:p>
          <a:p>
            <a:pPr marL="0" lvl="0" indent="0">
              <a:spcBef>
                <a:spcPts val="0"/>
              </a:spcBef>
              <a:buClr>
                <a:srgbClr val="1E4E79"/>
              </a:buClr>
              <a:buSzPts val="3500"/>
            </a:pPr>
            <a:endParaRPr lang="cs-CZ" sz="1000" i="1" dirty="0">
              <a:solidFill>
                <a:srgbClr val="1E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>
              <a:spcBef>
                <a:spcPts val="0"/>
              </a:spcBef>
              <a:buClr>
                <a:srgbClr val="1E4E79"/>
              </a:buClr>
              <a:buSzPts val="3500"/>
            </a:pPr>
            <a:r>
              <a:rPr lang="cs-CZ" sz="3000" b="1" i="1" dirty="0">
                <a:solidFill>
                  <a:srgbClr val="1E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dobrá praxe a spolupráce </a:t>
            </a:r>
          </a:p>
          <a:p>
            <a:pPr marL="0" lvl="0" indent="0">
              <a:spcBef>
                <a:spcPts val="0"/>
              </a:spcBef>
              <a:buClr>
                <a:srgbClr val="1E4E79"/>
              </a:buClr>
              <a:buSzPts val="3500"/>
            </a:pPr>
            <a:endParaRPr lang="cs-CZ" sz="1000" b="1" i="1" dirty="0">
              <a:solidFill>
                <a:srgbClr val="1E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>
              <a:spcBef>
                <a:spcPts val="0"/>
              </a:spcBef>
              <a:buClr>
                <a:srgbClr val="1E4E79"/>
              </a:buClr>
              <a:buSzPts val="3500"/>
            </a:pPr>
            <a:r>
              <a:rPr lang="cs-CZ" sz="3000" b="1" i="1" dirty="0">
                <a:solidFill>
                  <a:srgbClr val="1E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při řešení případů domácího násilí v rodinách</a:t>
            </a:r>
            <a:endParaRPr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335474" y="5399813"/>
            <a:ext cx="55329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Denisa Zelinka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Sachomská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Vedoucí intervenčního centra Respondeo v Nymburce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Psychoterapeutka v projektu Jak na konflikty ve vztazích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Členka rady APIC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713" y="375859"/>
            <a:ext cx="2283945" cy="49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C:\Users\resp\Desktop\WS 2023\logo API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785" y="349482"/>
            <a:ext cx="6809536" cy="753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809A3A6-476E-4F66-AF2D-06C798022490}"/>
              </a:ext>
            </a:extLst>
          </p:cNvPr>
          <p:cNvSpPr/>
          <p:nvPr/>
        </p:nvSpPr>
        <p:spPr>
          <a:xfrm>
            <a:off x="323606" y="6256715"/>
            <a:ext cx="97975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cs-CZ" dirty="0"/>
              <a:t>4.12.2025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49B082-F464-4B77-9FA4-2DF14487E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1BB1C6-BEE8-4070-AE57-B9CDB1EA3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10</a:t>
            </a:fld>
            <a:endParaRPr lang="cs-CZ"/>
          </a:p>
        </p:txBody>
      </p:sp>
      <p:sp>
        <p:nvSpPr>
          <p:cNvPr id="7" name="Google Shape;207;g33c3f7a008b_0_0">
            <a:extLst>
              <a:ext uri="{FF2B5EF4-FFF2-40B4-BE49-F238E27FC236}">
                <a16:creationId xmlns:a16="http://schemas.microsoft.com/office/drawing/2014/main" id="{9CCCEBD1-298F-464D-90CB-0755F8175F34}"/>
              </a:ext>
            </a:extLst>
          </p:cNvPr>
          <p:cNvSpPr txBox="1"/>
          <p:nvPr/>
        </p:nvSpPr>
        <p:spPr>
          <a:xfrm>
            <a:off x="-168600" y="440806"/>
            <a:ext cx="10150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50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Věk ohrožených </a:t>
            </a:r>
            <a:r>
              <a:rPr lang="cs-CZ" sz="2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osob</a:t>
            </a:r>
            <a:r>
              <a:rPr lang="cs-CZ" sz="250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z vykázání (2021 - 2024) – celá ČR </a:t>
            </a:r>
            <a:endParaRPr sz="2500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D5B2BB4-27F9-4906-B851-AB7340576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26652"/>
              </p:ext>
            </p:extLst>
          </p:nvPr>
        </p:nvGraphicFramePr>
        <p:xfrm>
          <a:off x="1117600" y="-132079"/>
          <a:ext cx="1034796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15515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838200" y="336598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asa"/>
              <a:buNone/>
            </a:pPr>
            <a:r>
              <a:rPr lang="cs-CZ" sz="2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Počet klientů intervenčních center (2024) - celá ČR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912343" y="1201122"/>
            <a:ext cx="3209890" cy="270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1800" b="1" dirty="0" err="1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Nízkoprahy</a:t>
            </a:r>
            <a:r>
              <a:rPr lang="cs-CZ" sz="18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</a:t>
            </a:r>
            <a:r>
              <a:rPr lang="cs-CZ" sz="18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(bez vykázání)</a:t>
            </a:r>
            <a:endParaRPr sz="180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Celkem klientů: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1.767</a:t>
            </a:r>
            <a:endParaRPr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Muži: 120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Ženy: 1.341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Děti: 306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Děti v domácnostech: </a:t>
            </a: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1.248 </a:t>
            </a:r>
            <a:r>
              <a:rPr lang="cs-CZ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(bez navázání spolupráce)</a:t>
            </a:r>
            <a:r>
              <a:rPr lang="cs-CZ" sz="1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</a:t>
            </a:r>
            <a:endParaRPr sz="1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5114264" y="1197112"/>
            <a:ext cx="3731647" cy="200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18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</a:t>
            </a:r>
            <a:r>
              <a:rPr lang="cs-CZ" sz="1800" b="1" u="none" strike="noStrike" cap="none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ykázání</a:t>
            </a:r>
            <a:r>
              <a:rPr lang="cs-CZ" sz="18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</a:t>
            </a:r>
            <a:r>
              <a:rPr lang="cs-CZ" sz="18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(počet):</a:t>
            </a:r>
            <a:r>
              <a:rPr lang="cs-CZ" sz="1800" u="none" strike="noStrike" cap="none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1.480</a:t>
            </a:r>
            <a:endParaRPr sz="1800" u="none" strike="noStrike" cap="none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Celkem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klientů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: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3.141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marR="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Muži: 212</a:t>
            </a:r>
            <a:endParaRPr sz="1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marR="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Ženy: 1.477 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marR="0" lvl="1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Děti:  1.452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marR="0" lvl="1" indent="-44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685800" marR="0" lvl="1" indent="-44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933178" y="4182239"/>
            <a:ext cx="2561150" cy="1871328"/>
          </a:xfrm>
          <a:prstGeom prst="rect">
            <a:avLst/>
          </a:prstGeom>
          <a:solidFill>
            <a:schemeClr val="accent1">
              <a:alpha val="3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asa"/>
              <a:ea typeface="Rasa"/>
              <a:cs typeface="Rasa"/>
              <a:sym typeface="Rasa"/>
            </a:endParaRPr>
          </a:p>
        </p:txBody>
      </p:sp>
      <p:pic>
        <p:nvPicPr>
          <p:cNvPr id="159" name="Google Shape;159;p4" descr="Mu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8088" y="5080856"/>
            <a:ext cx="770384" cy="77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 descr="Že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1994" y="2871686"/>
            <a:ext cx="864737" cy="95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pic>
        <p:nvPicPr>
          <p:cNvPr id="162" name="Google Shape;162;p4" descr="Dítě s balónk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8762" y="3012642"/>
            <a:ext cx="727129" cy="6413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4" title="Graf"/>
          <p:cNvGraphicFramePr/>
          <p:nvPr>
            <p:extLst>
              <p:ext uri="{D42A27DB-BD31-4B8C-83A1-F6EECF244321}">
                <p14:modId xmlns:p14="http://schemas.microsoft.com/office/powerpoint/2010/main" val="144629897"/>
              </p:ext>
            </p:extLst>
          </p:nvPr>
        </p:nvGraphicFramePr>
        <p:xfrm>
          <a:off x="6128120" y="3225344"/>
          <a:ext cx="5715000" cy="324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4" name="Google Shape;164;p4"/>
          <p:cNvSpPr/>
          <p:nvPr/>
        </p:nvSpPr>
        <p:spPr>
          <a:xfrm>
            <a:off x="767408" y="6094622"/>
            <a:ext cx="417767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Zdroj: LOM (Liga otevřených mužů), příručka Motorkáři a papiňáci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158587" y="4162683"/>
            <a:ext cx="2561150" cy="187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1900" b="1" i="0" u="none" strike="noStrike" cap="none" dirty="0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80% lidí, kteří se dopouští fyzického násilí, bylo v dětství fyzickému násilí vystaveno</a:t>
            </a:r>
            <a:endParaRPr sz="1900" b="1" i="0" u="none" strike="noStrike" cap="none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endParaRPr sz="1900" b="1" i="0" u="none" strike="noStrike" cap="none" dirty="0">
              <a:solidFill>
                <a:srgbClr val="002060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endParaRPr sz="1900" b="1" i="0" u="none" strike="noStrike" cap="none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endParaRPr sz="1900" b="1" i="0" u="none" strike="noStrike" cap="none" dirty="0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Graphic spid="163" grpId="0">
        <p:bldAsOne/>
      </p:bldGraphic>
      <p:bldP spid="164" grpId="0"/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c3f7a008b_0_0"/>
          <p:cNvSpPr txBox="1"/>
          <p:nvPr/>
        </p:nvSpPr>
        <p:spPr>
          <a:xfrm>
            <a:off x="1041023" y="670297"/>
            <a:ext cx="101508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250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Věk </a:t>
            </a:r>
            <a:r>
              <a:rPr lang="cs-CZ" sz="2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násilných osob</a:t>
            </a:r>
            <a:r>
              <a:rPr lang="cs-CZ" sz="250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z vykázání (2024) – téměř celá ČR </a:t>
            </a:r>
            <a:endParaRPr sz="2500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graphicFrame>
        <p:nvGraphicFramePr>
          <p:cNvPr id="208" name="Google Shape;208;g33c3f7a008b_0_0"/>
          <p:cNvGraphicFramePr/>
          <p:nvPr>
            <p:extLst>
              <p:ext uri="{D42A27DB-BD31-4B8C-83A1-F6EECF244321}">
                <p14:modId xmlns:p14="http://schemas.microsoft.com/office/powerpoint/2010/main" val="1931758749"/>
              </p:ext>
            </p:extLst>
          </p:nvPr>
        </p:nvGraphicFramePr>
        <p:xfrm>
          <a:off x="1151012" y="1424216"/>
          <a:ext cx="9432331" cy="481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9" name="Google Shape;209;g33c3f7a008b_0_0" descr="Dítě s balónk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700" y="4844896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c3f7a008b_0_0" descr="Muž s hůlko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9735" y="4844896"/>
            <a:ext cx="79208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3c3f7a008b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958644" y="3858830"/>
            <a:ext cx="10653060" cy="24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cs-CZ" sz="1800" b="0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Práce s </a:t>
            </a:r>
            <a:r>
              <a:rPr lang="cs-CZ" sz="1800" b="1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násilnou osobou </a:t>
            </a:r>
            <a:r>
              <a:rPr lang="cs-CZ" sz="1800" b="0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– mimo IC</a:t>
            </a:r>
            <a:endParaRPr sz="18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sz="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Psychoterapeutický program Respondeo - Jak na konflikty ve vztazích (MV ČR)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Zaměření na zvládání vzteku a násilného chování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Určený NO po i bez vykázání (dobrovolný x nařízený soudem)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Individuální a párová terapie, osoby od 16 let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-CZ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Veškeré služby jsou poskytovány ZDARMA.</a:t>
            </a:r>
            <a:endParaRPr sz="1800" b="0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sp>
        <p:nvSpPr>
          <p:cNvPr id="194" name="Google Shape;194;p29"/>
          <p:cNvSpPr/>
          <p:nvPr/>
        </p:nvSpPr>
        <p:spPr>
          <a:xfrm>
            <a:off x="958644" y="1208794"/>
            <a:ext cx="10653060" cy="251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1800" b="0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Pomoc </a:t>
            </a:r>
            <a:r>
              <a:rPr lang="cs-CZ" sz="1800" b="1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ohroženým osobám </a:t>
            </a:r>
            <a:r>
              <a:rPr lang="cs-CZ" sz="1800" b="0" i="0" u="sng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- Intervenční centrum (IC)</a:t>
            </a:r>
            <a:endParaRPr sz="18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5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Návrh na vydání předběžného opatření dle § 400 a násl.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z.ř.s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.</a:t>
            </a:r>
            <a:endParaRPr sz="18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Návrhy v rámci rozvodového řízení - návrh opatrovnického rozhodnutí, návrh na rozvod manželství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Žaloby na vyklizení a </a:t>
            </a:r>
            <a:r>
              <a:rPr lang="cs-CZ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předžalobní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výzvy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Předběžná opatření – péče o nezletilé děti, změna bydliště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Možnost advokátního zastoupení v daném řízení i řízení souvisejících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Psychoterapie – pro dospělé ohrožené osoby a děti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597644-EBC8-42E7-9DA7-F4495A85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  <p:grpSp>
        <p:nvGrpSpPr>
          <p:cNvPr id="7" name="Google Shape;146;g35b1bec6717_0_2">
            <a:extLst>
              <a:ext uri="{FF2B5EF4-FFF2-40B4-BE49-F238E27FC236}">
                <a16:creationId xmlns:a16="http://schemas.microsoft.com/office/drawing/2014/main" id="{0CDBDC55-1F9C-4EF1-A294-4A054175B3B1}"/>
              </a:ext>
            </a:extLst>
          </p:cNvPr>
          <p:cNvGrpSpPr/>
          <p:nvPr/>
        </p:nvGrpSpPr>
        <p:grpSpPr>
          <a:xfrm>
            <a:off x="-1" y="105295"/>
            <a:ext cx="5829301" cy="911689"/>
            <a:chOff x="0" y="-38193"/>
            <a:chExt cx="3480715" cy="365400"/>
          </a:xfrm>
        </p:grpSpPr>
        <p:sp>
          <p:nvSpPr>
            <p:cNvPr id="8" name="Google Shape;147;g35b1bec6717_0_2">
              <a:extLst>
                <a:ext uri="{FF2B5EF4-FFF2-40B4-BE49-F238E27FC236}">
                  <a16:creationId xmlns:a16="http://schemas.microsoft.com/office/drawing/2014/main" id="{C138271E-786A-4FF0-95A5-2472E784F328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48;g35b1bec6717_0_2">
              <a:extLst>
                <a:ext uri="{FF2B5EF4-FFF2-40B4-BE49-F238E27FC236}">
                  <a16:creationId xmlns:a16="http://schemas.microsoft.com/office/drawing/2014/main" id="{2AF40289-5AE9-4E00-B659-86E37E382821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49;g35b1bec6717_0_2">
            <a:extLst>
              <a:ext uri="{FF2B5EF4-FFF2-40B4-BE49-F238E27FC236}">
                <a16:creationId xmlns:a16="http://schemas.microsoft.com/office/drawing/2014/main" id="{44394793-6099-442B-9DD4-B03EAE09F4EC}"/>
              </a:ext>
            </a:extLst>
          </p:cNvPr>
          <p:cNvSpPr txBox="1"/>
          <p:nvPr/>
        </p:nvSpPr>
        <p:spPr>
          <a:xfrm>
            <a:off x="193653" y="228589"/>
            <a:ext cx="5116901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dirty="0">
                <a:solidFill>
                  <a:srgbClr val="FFFFFF"/>
                </a:solidFill>
              </a:rPr>
              <a:t>Práce se všemi aktéry DN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FECA6A-4854-4FA9-A8B5-12C4646C4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14</a:t>
            </a:fld>
            <a:endParaRPr lang="cs-CZ"/>
          </a:p>
        </p:txBody>
      </p:sp>
      <p:grpSp>
        <p:nvGrpSpPr>
          <p:cNvPr id="5" name="Google Shape;146;g35b1bec6717_0_2">
            <a:extLst>
              <a:ext uri="{FF2B5EF4-FFF2-40B4-BE49-F238E27FC236}">
                <a16:creationId xmlns:a16="http://schemas.microsoft.com/office/drawing/2014/main" id="{50164EFB-06C8-4A49-8259-6C82B88501CD}"/>
              </a:ext>
            </a:extLst>
          </p:cNvPr>
          <p:cNvGrpSpPr/>
          <p:nvPr/>
        </p:nvGrpSpPr>
        <p:grpSpPr>
          <a:xfrm>
            <a:off x="-1" y="105295"/>
            <a:ext cx="6096001" cy="911689"/>
            <a:chOff x="0" y="-38193"/>
            <a:chExt cx="3480715" cy="365400"/>
          </a:xfrm>
        </p:grpSpPr>
        <p:sp>
          <p:nvSpPr>
            <p:cNvPr id="6" name="Google Shape;147;g35b1bec6717_0_2">
              <a:extLst>
                <a:ext uri="{FF2B5EF4-FFF2-40B4-BE49-F238E27FC236}">
                  <a16:creationId xmlns:a16="http://schemas.microsoft.com/office/drawing/2014/main" id="{6E1197EA-C586-4E31-8DFB-E6EC62F93460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48;g35b1bec6717_0_2">
              <a:extLst>
                <a:ext uri="{FF2B5EF4-FFF2-40B4-BE49-F238E27FC236}">
                  <a16:creationId xmlns:a16="http://schemas.microsoft.com/office/drawing/2014/main" id="{4F3D2B95-C830-460B-94C9-5BF6BA2C9A4A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49;g35b1bec6717_0_2">
            <a:extLst>
              <a:ext uri="{FF2B5EF4-FFF2-40B4-BE49-F238E27FC236}">
                <a16:creationId xmlns:a16="http://schemas.microsoft.com/office/drawing/2014/main" id="{4023775E-FECE-49BE-9DD0-6E26347DBDEF}"/>
              </a:ext>
            </a:extLst>
          </p:cNvPr>
          <p:cNvSpPr txBox="1"/>
          <p:nvPr/>
        </p:nvSpPr>
        <p:spPr>
          <a:xfrm>
            <a:off x="193653" y="228589"/>
            <a:ext cx="7446862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dirty="0">
                <a:solidFill>
                  <a:srgbClr val="FFFFFF"/>
                </a:solidFill>
              </a:rPr>
              <a:t>Dobrá a o něco horší praxe 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9D1659-D8B6-4E7F-900F-AB39119C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  <p:sp>
        <p:nvSpPr>
          <p:cNvPr id="11" name="Google Shape;130;p11">
            <a:extLst>
              <a:ext uri="{FF2B5EF4-FFF2-40B4-BE49-F238E27FC236}">
                <a16:creationId xmlns:a16="http://schemas.microsoft.com/office/drawing/2014/main" id="{0BC019CA-8158-41EE-812E-5DAB25315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159" y="1555813"/>
            <a:ext cx="10997788" cy="52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 rámci institutu vykázání</a:t>
            </a:r>
            <a:endParaRPr lang="cs-CZ" sz="1900" b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5E39A45-1964-40C6-B777-3215E3798522}"/>
              </a:ext>
            </a:extLst>
          </p:cNvPr>
          <p:cNvSpPr/>
          <p:nvPr/>
        </p:nvSpPr>
        <p:spPr>
          <a:xfrm>
            <a:off x="388159" y="1934472"/>
            <a:ext cx="538252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funguje dobře	</a:t>
            </a:r>
          </a:p>
          <a:p>
            <a:pPr marL="114300"/>
            <a:r>
              <a:rPr lang="cs-CZ" sz="5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Koordinace kroků k předběžnému opatření (PO)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Připojení za OSPOD k návrhu na PO za děti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Podpora ohrožené osoby při řešení dom. násilí</a:t>
            </a:r>
          </a:p>
          <a:p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A8162F9-9FFD-4542-A768-B52C7722F06C}"/>
              </a:ext>
            </a:extLst>
          </p:cNvPr>
          <p:cNvSpPr/>
          <p:nvPr/>
        </p:nvSpPr>
        <p:spPr>
          <a:xfrm>
            <a:off x="5560864" y="1473457"/>
            <a:ext cx="638774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by mohlo fungovat lépe	</a:t>
            </a:r>
            <a:endParaRPr lang="cs-CZ" sz="180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Automatické zařazení dítěte do evidence dle § 6 ZSPOD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Oddělené rozhovory s oběma rodiči po dobu trvání vykázání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Utajení nové adresy ohrožených osob (OO)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Respektování rozhodnutí OO, ke spolupráci s IC nenutit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Směřování požadavků a tlaku na násilného rodiče            </a:t>
            </a: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(např. IPOD)</a:t>
            </a:r>
            <a:endParaRPr lang="cs-CZ" sz="1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30;p11">
            <a:extLst>
              <a:ext uri="{FF2B5EF4-FFF2-40B4-BE49-F238E27FC236}">
                <a16:creationId xmlns:a16="http://schemas.microsoft.com/office/drawing/2014/main" id="{C869D9F9-C9DF-4194-A5C8-D6CC7D2EF3C8}"/>
              </a:ext>
            </a:extLst>
          </p:cNvPr>
          <p:cNvSpPr txBox="1">
            <a:spLocks/>
          </p:cNvSpPr>
          <p:nvPr/>
        </p:nvSpPr>
        <p:spPr>
          <a:xfrm>
            <a:off x="388159" y="3867517"/>
            <a:ext cx="10997788" cy="52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cs-CZ" sz="19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Nízkoprahové kontakty</a:t>
            </a:r>
            <a:endParaRPr lang="cs-CZ" sz="1900" b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0933195-1C90-422F-830C-F66FAE433153}"/>
              </a:ext>
            </a:extLst>
          </p:cNvPr>
          <p:cNvSpPr/>
          <p:nvPr/>
        </p:nvSpPr>
        <p:spPr>
          <a:xfrm>
            <a:off x="388158" y="4251293"/>
            <a:ext cx="518163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funguje dobře	</a:t>
            </a:r>
          </a:p>
          <a:p>
            <a:pPr marL="114300"/>
            <a:r>
              <a:rPr lang="cs-CZ" sz="5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Podpora ohrožené osoby při řešení dom. násilí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Doporučení rodiči využít konzultaci v IC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Respektování přání dítěte ohledně kontaktu s rodičem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Nepoužívání mediace v případech dom. násilí</a:t>
            </a:r>
          </a:p>
          <a:p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C2BBC8-F2F6-4817-B6CE-9A2156666370}"/>
              </a:ext>
            </a:extLst>
          </p:cNvPr>
          <p:cNvSpPr/>
          <p:nvPr/>
        </p:nvSpPr>
        <p:spPr>
          <a:xfrm>
            <a:off x="5569790" y="3990605"/>
            <a:ext cx="638774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by mohlo fungovat lépe	</a:t>
            </a:r>
          </a:p>
          <a:p>
            <a:pPr marL="114300"/>
            <a:r>
              <a:rPr lang="cs-CZ" sz="5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Nenutit traumatizované dítě ke kontaktu s násilným rodičem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Zajistit bezpečný kontakt s násilným rodičem (např. po absolvování vhodného programu)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Psychické násilí nebagatelizovat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Provádět samostatná (separátní) jednání s rodiči</a:t>
            </a:r>
          </a:p>
          <a:p>
            <a:pPr marL="457200" indent="-342900" fontAlgn="base"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Přizvat IC na případovou konferenci, pokud je možná</a:t>
            </a:r>
            <a:endParaRPr lang="cs-CZ" sz="1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5107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/>
        </p:nvSpPr>
        <p:spPr>
          <a:xfrm>
            <a:off x="729762" y="1891353"/>
            <a:ext cx="10902461" cy="225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accent2"/>
              </a:buClr>
              <a:buSzPts val="4400"/>
            </a:pPr>
            <a:r>
              <a:rPr lang="cs-CZ" sz="25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„Děkuji vám za pozornost </a:t>
            </a:r>
          </a:p>
          <a:p>
            <a:pPr lvl="0" algn="ctr">
              <a:lnSpc>
                <a:spcPct val="90000"/>
              </a:lnSpc>
              <a:buClr>
                <a:schemeClr val="accent2"/>
              </a:buClr>
              <a:buSzPts val="4400"/>
            </a:pPr>
            <a:endParaRPr lang="cs-CZ" sz="25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lvl="0" algn="ctr">
              <a:lnSpc>
                <a:spcPct val="90000"/>
              </a:lnSpc>
              <a:buClr>
                <a:schemeClr val="accent2"/>
              </a:buClr>
              <a:buSzPts val="4400"/>
            </a:pPr>
            <a:r>
              <a:rPr lang="cs-CZ" sz="25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a za práci, </a:t>
            </a:r>
          </a:p>
          <a:p>
            <a:pPr lvl="0" algn="ctr">
              <a:lnSpc>
                <a:spcPct val="90000"/>
              </a:lnSpc>
              <a:buClr>
                <a:schemeClr val="accent2"/>
              </a:buClr>
              <a:buSzPts val="4400"/>
            </a:pPr>
            <a:r>
              <a:rPr lang="cs-CZ" sz="25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kterou každý den děláte pro bezpečí a ochranu našich dětí</a:t>
            </a:r>
            <a:r>
              <a:rPr lang="cs-CZ" sz="25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.“</a:t>
            </a:r>
            <a:endParaRPr sz="2500" b="0" i="1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2791" y="432839"/>
            <a:ext cx="2484972" cy="52350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-74735" y="4962528"/>
            <a:ext cx="12511454" cy="207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cs-CZ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Denisa Zelinka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Sachomská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cs-CZ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Intervenční centrum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cs-CZ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RESPONDEO, z. s., 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nám. Přemyslovců 14/11, Nymburk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tel.: 775 561 881     </a:t>
            </a:r>
            <a:r>
              <a:rPr lang="cs-CZ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  <a:hlinkClick r:id="rId4"/>
              </a:rPr>
              <a:t>obeti@respondeo.cz</a:t>
            </a:r>
            <a:r>
              <a:rPr lang="cs-CZ" b="0" i="0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    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www.respondeo.cz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9C503F-08D8-4D41-A5CC-14A21D76E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  <p:pic>
        <p:nvPicPr>
          <p:cNvPr id="7" name="Google Shape;92;p1" descr="C:\Users\resp\Desktop\WS 2023\logo APIC.png">
            <a:extLst>
              <a:ext uri="{FF2B5EF4-FFF2-40B4-BE49-F238E27FC236}">
                <a16:creationId xmlns:a16="http://schemas.microsoft.com/office/drawing/2014/main" id="{257EDF1E-F080-4673-8FE4-474174F02C0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239" y="294025"/>
            <a:ext cx="6809536" cy="75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25531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0000" lvl="0" indent="-447800">
              <a:buSzPts val="2800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Změny v domácím násilí - Zákon č. 78/2025 Sb.</a:t>
            </a:r>
          </a:p>
          <a:p>
            <a:pPr marL="540000" lvl="0" indent="-44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Intervenční centra v ČR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540000" lvl="0" indent="-44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Spolupráce OSPOD a intervenčních center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540000" lvl="0" indent="-447800">
              <a:buSzPts val="2800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Institut vykázání</a:t>
            </a:r>
          </a:p>
          <a:p>
            <a:pPr marL="540000" indent="-447800">
              <a:buSzPts val="2800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Spolupráce v rámci institutu vykázání</a:t>
            </a:r>
          </a:p>
          <a:p>
            <a:pPr marL="540000" lvl="0" indent="-447800">
              <a:buSzPts val="2800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Karta dítěte</a:t>
            </a:r>
          </a:p>
          <a:p>
            <a:pPr marL="540000" lvl="0" indent="-447800">
              <a:buClr>
                <a:srgbClr val="000000"/>
              </a:buClr>
              <a:buSzPts val="2800"/>
            </a:pPr>
            <a:r>
              <a:rPr lang="cs-CZ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Statistiky k DN</a:t>
            </a:r>
            <a:endParaRPr lang="cs-CZ" sz="1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0" indent="-44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Práce se všemi aktéry DN</a:t>
            </a:r>
          </a:p>
          <a:p>
            <a:pPr marL="540000" lvl="0" indent="-44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Dobrá a o něco horší praxe</a:t>
            </a:r>
          </a:p>
          <a:p>
            <a:pPr marL="92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26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grpSp>
        <p:nvGrpSpPr>
          <p:cNvPr id="5" name="Google Shape;93;p2">
            <a:extLst>
              <a:ext uri="{FF2B5EF4-FFF2-40B4-BE49-F238E27FC236}">
                <a16:creationId xmlns:a16="http://schemas.microsoft.com/office/drawing/2014/main" id="{ADDDD69D-0BDE-4751-B671-2B900DCD2899}"/>
              </a:ext>
            </a:extLst>
          </p:cNvPr>
          <p:cNvGrpSpPr/>
          <p:nvPr/>
        </p:nvGrpSpPr>
        <p:grpSpPr>
          <a:xfrm>
            <a:off x="0" y="217384"/>
            <a:ext cx="2826327" cy="907949"/>
            <a:chOff x="0" y="-38100"/>
            <a:chExt cx="1858506" cy="365307"/>
          </a:xfrm>
        </p:grpSpPr>
        <p:sp>
          <p:nvSpPr>
            <p:cNvPr id="6" name="Google Shape;94;p2">
              <a:extLst>
                <a:ext uri="{FF2B5EF4-FFF2-40B4-BE49-F238E27FC236}">
                  <a16:creationId xmlns:a16="http://schemas.microsoft.com/office/drawing/2014/main" id="{1C2F96C4-C677-4DF6-9F53-B561B94EFE8E}"/>
                </a:ext>
              </a:extLst>
            </p:cNvPr>
            <p:cNvSpPr/>
            <p:nvPr/>
          </p:nvSpPr>
          <p:spPr>
            <a:xfrm>
              <a:off x="0" y="0"/>
              <a:ext cx="1858506" cy="327207"/>
            </a:xfrm>
            <a:custGeom>
              <a:avLst/>
              <a:gdLst/>
              <a:ahLst/>
              <a:cxnLst/>
              <a:rect l="l" t="t" r="r" b="b"/>
              <a:pathLst>
                <a:path w="1858506" h="327207" extrusionOk="0">
                  <a:moveTo>
                    <a:pt x="0" y="0"/>
                  </a:moveTo>
                  <a:lnTo>
                    <a:pt x="1858506" y="0"/>
                  </a:lnTo>
                  <a:lnTo>
                    <a:pt x="1858506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5;p2">
              <a:extLst>
                <a:ext uri="{FF2B5EF4-FFF2-40B4-BE49-F238E27FC236}">
                  <a16:creationId xmlns:a16="http://schemas.microsoft.com/office/drawing/2014/main" id="{F01E3443-C426-4570-AD69-7A1144FFE50E}"/>
                </a:ext>
              </a:extLst>
            </p:cNvPr>
            <p:cNvSpPr txBox="1"/>
            <p:nvPr/>
          </p:nvSpPr>
          <p:spPr>
            <a:xfrm>
              <a:off x="0" y="-38100"/>
              <a:ext cx="1858506" cy="365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96;p2">
            <a:extLst>
              <a:ext uri="{FF2B5EF4-FFF2-40B4-BE49-F238E27FC236}">
                <a16:creationId xmlns:a16="http://schemas.microsoft.com/office/drawing/2014/main" id="{0FD7DDFB-C3C3-44A5-8550-2D7AD7E597E0}"/>
              </a:ext>
            </a:extLst>
          </p:cNvPr>
          <p:cNvSpPr txBox="1"/>
          <p:nvPr/>
        </p:nvSpPr>
        <p:spPr>
          <a:xfrm>
            <a:off x="-161387" y="303182"/>
            <a:ext cx="3149100" cy="73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C1492EF-8D97-4CDE-8A24-8546E091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FDABB6-66ED-4F4A-905C-DE0B45639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</a:t>
            </a:fld>
            <a:endParaRPr lang="cs-CZ"/>
          </a:p>
        </p:txBody>
      </p:sp>
      <p:sp>
        <p:nvSpPr>
          <p:cNvPr id="5" name="Google Shape;282;p30">
            <a:extLst>
              <a:ext uri="{FF2B5EF4-FFF2-40B4-BE49-F238E27FC236}">
                <a16:creationId xmlns:a16="http://schemas.microsoft.com/office/drawing/2014/main" id="{EE297B9F-88BA-4669-A7E6-4167992CCEB7}"/>
              </a:ext>
            </a:extLst>
          </p:cNvPr>
          <p:cNvSpPr/>
          <p:nvPr/>
        </p:nvSpPr>
        <p:spPr>
          <a:xfrm>
            <a:off x="439615" y="1404695"/>
            <a:ext cx="10269416" cy="45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endParaRPr lang="cs-CZ" sz="1700" i="1" u="sng" dirty="0">
              <a:solidFill>
                <a:schemeClr val="dk1"/>
              </a:solidFill>
              <a:latin typeface="+mj-lt"/>
              <a:sym typeface="Rasa"/>
            </a:endParaRPr>
          </a:p>
          <a:p>
            <a:pPr lvl="0" algn="just">
              <a:buSzPts val="2850"/>
            </a:pPr>
            <a:r>
              <a:rPr lang="cs-CZ" sz="1700" i="1" u="sng" dirty="0">
                <a:solidFill>
                  <a:schemeClr val="dk1"/>
                </a:solidFill>
                <a:latin typeface="+mj-lt"/>
                <a:sym typeface="Rasa"/>
              </a:rPr>
              <a:t>Domácí násilí</a:t>
            </a:r>
          </a:p>
          <a:p>
            <a:pPr lvl="0" algn="just">
              <a:buSzPts val="2850"/>
            </a:pPr>
            <a:endParaRPr lang="cs-CZ" sz="1700" i="1" u="sng" dirty="0">
              <a:solidFill>
                <a:schemeClr val="dk1"/>
              </a:solidFill>
              <a:latin typeface="+mj-lt"/>
              <a:sym typeface="Rasa"/>
            </a:endParaRP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(1) Domácím násilím se rozumí násilné jednání vůči oběti v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jakékoli formě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, při kterém zpravidla dochází ke zneužívání moci nebo nerovného postavení a kterým </a:t>
            </a: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	a) bylo nebo mělo být neoprávněně zasaženo do její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tělesné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 integrity, </a:t>
            </a: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	b) bylo nebo mělo být neoprávněně opakovaně nebo vážně zasaženo do její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duševní 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integrity, 	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svobody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 nebo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důstojnosti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, zejména v intimní oblasti, do její vážnosti, cti nebo soukromí nebo </a:t>
            </a: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	c) byla vážně ohrožena nebo narušena její schopnost uspokojovat své základní potřeby nebo 	základní potřeby členů společné domácnosti. </a:t>
            </a:r>
          </a:p>
          <a:p>
            <a:pPr marL="457200" lvl="0" indent="-457200" algn="just">
              <a:buSzPts val="2850"/>
              <a:buFont typeface="+mj-lt"/>
              <a:buAutoNum type="alphaLcParenR"/>
            </a:pPr>
            <a:endParaRPr lang="cs-CZ" sz="1700" i="1" dirty="0">
              <a:solidFill>
                <a:schemeClr val="dk1"/>
              </a:solidFill>
              <a:latin typeface="+mj-lt"/>
              <a:sym typeface="Rasa"/>
            </a:endParaRP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(2) Obětí domácího násilí může být </a:t>
            </a: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	a) osoba, která s osobou dopouštějící se domácího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násilí žije nebo žila 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ve společné 	domácnosti, nebo osoba, jejíž domácnost osoba dopouštějící se domácího násilí 	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opakovaně a dlouhodobě 	navštěvuje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,  	</a:t>
            </a:r>
          </a:p>
          <a:p>
            <a:pPr lvl="0" algn="just">
              <a:buSzPts val="2850"/>
            </a:pP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	b) osoba blízká nebo ten, kdo jí dříve byl, nebo </a:t>
            </a:r>
            <a:r>
              <a:rPr lang="cs-CZ" sz="1700" b="1" i="1" dirty="0">
                <a:solidFill>
                  <a:schemeClr val="dk1"/>
                </a:solidFill>
                <a:latin typeface="+mj-lt"/>
                <a:sym typeface="Rasa"/>
              </a:rPr>
              <a:t>rodič společného dítěte </a:t>
            </a:r>
            <a:r>
              <a:rPr lang="cs-CZ" sz="1700" i="1" dirty="0">
                <a:solidFill>
                  <a:schemeClr val="dk1"/>
                </a:solidFill>
                <a:latin typeface="+mj-lt"/>
                <a:sym typeface="Rasa"/>
              </a:rPr>
              <a:t>nebo ten, kdo s 	osobou dopouštějící se domácího násilí vykonává rodičovskou odpovědnost.</a:t>
            </a:r>
            <a:endParaRPr sz="1700" b="0" i="1" u="none" strike="noStrike" cap="none" dirty="0">
              <a:solidFill>
                <a:srgbClr val="000000"/>
              </a:solidFill>
              <a:latin typeface="+mj-lt"/>
              <a:ea typeface="Rasa"/>
              <a:cs typeface="Rasa"/>
              <a:sym typeface="Rasa"/>
            </a:endParaRPr>
          </a:p>
        </p:txBody>
      </p:sp>
      <p:grpSp>
        <p:nvGrpSpPr>
          <p:cNvPr id="6" name="Google Shape;146;g35b1bec6717_0_2">
            <a:extLst>
              <a:ext uri="{FF2B5EF4-FFF2-40B4-BE49-F238E27FC236}">
                <a16:creationId xmlns:a16="http://schemas.microsoft.com/office/drawing/2014/main" id="{EDA36FA8-A099-4EA5-B922-E19FE1078A13}"/>
              </a:ext>
            </a:extLst>
          </p:cNvPr>
          <p:cNvGrpSpPr/>
          <p:nvPr/>
        </p:nvGrpSpPr>
        <p:grpSpPr>
          <a:xfrm>
            <a:off x="-1" y="105295"/>
            <a:ext cx="7912855" cy="911689"/>
            <a:chOff x="0" y="-38193"/>
            <a:chExt cx="3480715" cy="365400"/>
          </a:xfrm>
        </p:grpSpPr>
        <p:sp>
          <p:nvSpPr>
            <p:cNvPr id="7" name="Google Shape;147;g35b1bec6717_0_2">
              <a:extLst>
                <a:ext uri="{FF2B5EF4-FFF2-40B4-BE49-F238E27FC236}">
                  <a16:creationId xmlns:a16="http://schemas.microsoft.com/office/drawing/2014/main" id="{4AA510D3-666E-47BC-A81E-6F38BDE259FC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48;g35b1bec6717_0_2">
              <a:extLst>
                <a:ext uri="{FF2B5EF4-FFF2-40B4-BE49-F238E27FC236}">
                  <a16:creationId xmlns:a16="http://schemas.microsoft.com/office/drawing/2014/main" id="{E77F1910-9917-4823-A3E6-3F61A8938C57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149;g35b1bec6717_0_2">
            <a:extLst>
              <a:ext uri="{FF2B5EF4-FFF2-40B4-BE49-F238E27FC236}">
                <a16:creationId xmlns:a16="http://schemas.microsoft.com/office/drawing/2014/main" id="{911E7F02-81A9-4455-AB6E-94A983CD9070}"/>
              </a:ext>
            </a:extLst>
          </p:cNvPr>
          <p:cNvSpPr txBox="1"/>
          <p:nvPr/>
        </p:nvSpPr>
        <p:spPr>
          <a:xfrm>
            <a:off x="439615" y="226432"/>
            <a:ext cx="7473239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5185"/>
              </a:lnSpc>
              <a:buSzPts val="5400"/>
            </a:pPr>
            <a:r>
              <a:rPr lang="cs-CZ" sz="3000" b="1" dirty="0">
                <a:solidFill>
                  <a:srgbClr val="FFFFFF"/>
                </a:solidFill>
              </a:rPr>
              <a:t> Změny v DN - Zákon č. 78/2025 Sb.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595F30-40A9-42CC-9C58-0D690292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683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5E1525-6946-4410-AD55-6B929240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05" y="2171964"/>
            <a:ext cx="7101811" cy="4203740"/>
          </a:xfrm>
          <a:prstGeom prst="rect">
            <a:avLst/>
          </a:prstGeom>
        </p:spPr>
      </p:pic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97855" y="1100219"/>
            <a:ext cx="6271842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0000"/>
              </a:lnSpc>
              <a:buClr>
                <a:srgbClr val="002060"/>
              </a:buClr>
              <a:buSzPts val="2000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Služba sociální prevence od 1. 1. 2007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(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zákon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č. 135/2006 Sb.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) </a:t>
            </a:r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</a:br>
            <a:b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</a:b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Asociace pracovníků intervenčních center (APIC) </a:t>
            </a:r>
            <a:b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</a:b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sdružuje 16 (+1) intervenčních center z celé ČR</a:t>
            </a:r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</a:b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97856" y="3030496"/>
            <a:ext cx="4824736" cy="372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Působnost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ve všech krajích celé ČR,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ambulantní a terénní forma pomoci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Cílové skupiny</a:t>
            </a:r>
            <a:endParaRPr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79999" lvl="1" indent="-1799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Oběti a svědci domácího násilí, </a:t>
            </a:r>
          </a:p>
          <a:p>
            <a:pPr marL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  ex-partnerský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stalking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79999" lvl="1" indent="-1799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Osoby od 0, 6 a 16 let - snaha o sjednocení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79999" lvl="1" indent="-1799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79999" lvl="0" indent="-1799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Složení týmů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- sociální pracovníci, psychoterapeuti, právníci/ advokáti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grpSp>
        <p:nvGrpSpPr>
          <p:cNvPr id="7" name="Google Shape;146;g35b1bec6717_0_2">
            <a:extLst>
              <a:ext uri="{FF2B5EF4-FFF2-40B4-BE49-F238E27FC236}">
                <a16:creationId xmlns:a16="http://schemas.microsoft.com/office/drawing/2014/main" id="{4A6EDF2B-1E42-4887-A70B-DF9967E007D8}"/>
              </a:ext>
            </a:extLst>
          </p:cNvPr>
          <p:cNvGrpSpPr/>
          <p:nvPr/>
        </p:nvGrpSpPr>
        <p:grpSpPr>
          <a:xfrm>
            <a:off x="-1" y="307511"/>
            <a:ext cx="5721927" cy="911689"/>
            <a:chOff x="0" y="-38193"/>
            <a:chExt cx="3480715" cy="365400"/>
          </a:xfrm>
        </p:grpSpPr>
        <p:sp>
          <p:nvSpPr>
            <p:cNvPr id="8" name="Google Shape;147;g35b1bec6717_0_2">
              <a:extLst>
                <a:ext uri="{FF2B5EF4-FFF2-40B4-BE49-F238E27FC236}">
                  <a16:creationId xmlns:a16="http://schemas.microsoft.com/office/drawing/2014/main" id="{4B76615B-2F3B-4679-A954-B21167667C3A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48;g35b1bec6717_0_2">
              <a:extLst>
                <a:ext uri="{FF2B5EF4-FFF2-40B4-BE49-F238E27FC236}">
                  <a16:creationId xmlns:a16="http://schemas.microsoft.com/office/drawing/2014/main" id="{E15EB5F8-DB74-4530-A2C5-C14DD62E9B43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49;g35b1bec6717_0_2">
            <a:extLst>
              <a:ext uri="{FF2B5EF4-FFF2-40B4-BE49-F238E27FC236}">
                <a16:creationId xmlns:a16="http://schemas.microsoft.com/office/drawing/2014/main" id="{FE6D4A48-6C05-4A3A-8FBF-4B239129E015}"/>
              </a:ext>
            </a:extLst>
          </p:cNvPr>
          <p:cNvSpPr txBox="1"/>
          <p:nvPr/>
        </p:nvSpPr>
        <p:spPr>
          <a:xfrm>
            <a:off x="311392" y="430805"/>
            <a:ext cx="504330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Intervenční centra v ČR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1" descr="C:\Users\resp\Desktop\WS 2023\logo APIC.png">
            <a:extLst>
              <a:ext uri="{FF2B5EF4-FFF2-40B4-BE49-F238E27FC236}">
                <a16:creationId xmlns:a16="http://schemas.microsoft.com/office/drawing/2014/main" id="{7621F61B-E04B-4ED8-89A4-2380CECA4F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6257" y="434393"/>
            <a:ext cx="6809536" cy="75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5" name="Google Shape;130;p11">
            <a:extLst>
              <a:ext uri="{FF2B5EF4-FFF2-40B4-BE49-F238E27FC236}">
                <a16:creationId xmlns:a16="http://schemas.microsoft.com/office/drawing/2014/main" id="{21B4BF48-171D-43C9-98A1-78EA8BDC1D2C}"/>
              </a:ext>
            </a:extLst>
          </p:cNvPr>
          <p:cNvSpPr txBox="1">
            <a:spLocks/>
          </p:cNvSpPr>
          <p:nvPr/>
        </p:nvSpPr>
        <p:spPr>
          <a:xfrm>
            <a:off x="597106" y="1239715"/>
            <a:ext cx="10670334" cy="51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Vzájemná informovanost v případech domácího násilí (co sdílíme a co ne, ochrana údajů, karta dítěte)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Koordinace kroků – kdo dělá co: </a:t>
            </a:r>
          </a:p>
          <a:p>
            <a:pPr marL="1143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Intervenční centrum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: 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krizová intervence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bezpečnostní plán 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sociálně – právní poradenství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psychosociální podpora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návrhy na předběžná opatření (PO)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další právní návrhy</a:t>
            </a:r>
          </a:p>
          <a:p>
            <a:pPr marL="857250" lvl="2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psychoterapie</a:t>
            </a:r>
          </a:p>
          <a:p>
            <a:pPr marL="1143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143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OSPOD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: zajištění ochrany dítěte, monitoring rodinné situace, spolupráce se školou, policí a dalšími institucemi</a:t>
            </a:r>
          </a:p>
          <a:p>
            <a:pPr marL="5715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IC pořádají interdisciplinární setkání (IDT) s OSPOD a s dalšími institucemi v oblasti domácího násilí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Společná metodická setkání APIC a OSPOD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68C875-99C4-42E6-979B-750683C6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  <p:grpSp>
        <p:nvGrpSpPr>
          <p:cNvPr id="10" name="Google Shape;146;g35b1bec6717_0_2">
            <a:extLst>
              <a:ext uri="{FF2B5EF4-FFF2-40B4-BE49-F238E27FC236}">
                <a16:creationId xmlns:a16="http://schemas.microsoft.com/office/drawing/2014/main" id="{3E205475-ECA2-4871-A134-D07C3F706053}"/>
              </a:ext>
            </a:extLst>
          </p:cNvPr>
          <p:cNvGrpSpPr/>
          <p:nvPr/>
        </p:nvGrpSpPr>
        <p:grpSpPr>
          <a:xfrm>
            <a:off x="-1" y="105295"/>
            <a:ext cx="9170378" cy="911689"/>
            <a:chOff x="0" y="-38193"/>
            <a:chExt cx="3480715" cy="365400"/>
          </a:xfrm>
        </p:grpSpPr>
        <p:sp>
          <p:nvSpPr>
            <p:cNvPr id="11" name="Google Shape;147;g35b1bec6717_0_2">
              <a:extLst>
                <a:ext uri="{FF2B5EF4-FFF2-40B4-BE49-F238E27FC236}">
                  <a16:creationId xmlns:a16="http://schemas.microsoft.com/office/drawing/2014/main" id="{D096120B-552A-4DFF-8E9E-3CD1FFA78BF3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8;g35b1bec6717_0_2">
              <a:extLst>
                <a:ext uri="{FF2B5EF4-FFF2-40B4-BE49-F238E27FC236}">
                  <a16:creationId xmlns:a16="http://schemas.microsoft.com/office/drawing/2014/main" id="{EEB288FC-4AF3-4473-8341-A0D177422EA0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49;g35b1bec6717_0_2">
            <a:extLst>
              <a:ext uri="{FF2B5EF4-FFF2-40B4-BE49-F238E27FC236}">
                <a16:creationId xmlns:a16="http://schemas.microsoft.com/office/drawing/2014/main" id="{C04B1D72-7500-4F6D-B157-BEFB99960D2C}"/>
              </a:ext>
            </a:extLst>
          </p:cNvPr>
          <p:cNvSpPr txBox="1"/>
          <p:nvPr/>
        </p:nvSpPr>
        <p:spPr>
          <a:xfrm>
            <a:off x="193653" y="228589"/>
            <a:ext cx="8519524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dirty="0">
                <a:solidFill>
                  <a:srgbClr val="FFFFFF"/>
                </a:solidFill>
              </a:rPr>
              <a:t>Spolupráce OSPOD a intervenčních center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FE4541C-0621-4C14-A241-9B4243AF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455" y="0"/>
            <a:ext cx="9145345" cy="6858000"/>
          </a:xfrm>
          <a:prstGeom prst="rect">
            <a:avLst/>
          </a:prstGeom>
        </p:spPr>
      </p:pic>
      <p:grpSp>
        <p:nvGrpSpPr>
          <p:cNvPr id="5" name="Google Shape;146;g35b1bec6717_0_2">
            <a:extLst>
              <a:ext uri="{FF2B5EF4-FFF2-40B4-BE49-F238E27FC236}">
                <a16:creationId xmlns:a16="http://schemas.microsoft.com/office/drawing/2014/main" id="{24D11C8B-BFCF-43FF-8918-F036E3F40A72}"/>
              </a:ext>
            </a:extLst>
          </p:cNvPr>
          <p:cNvGrpSpPr/>
          <p:nvPr/>
        </p:nvGrpSpPr>
        <p:grpSpPr>
          <a:xfrm>
            <a:off x="0" y="96502"/>
            <a:ext cx="2614917" cy="1609205"/>
            <a:chOff x="0" y="-38193"/>
            <a:chExt cx="3480715" cy="365400"/>
          </a:xfrm>
        </p:grpSpPr>
        <p:sp>
          <p:nvSpPr>
            <p:cNvPr id="6" name="Google Shape;147;g35b1bec6717_0_2">
              <a:extLst>
                <a:ext uri="{FF2B5EF4-FFF2-40B4-BE49-F238E27FC236}">
                  <a16:creationId xmlns:a16="http://schemas.microsoft.com/office/drawing/2014/main" id="{FCB16C52-8990-4A8B-BEBF-413AB5224D28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48;g35b1bec6717_0_2">
              <a:extLst>
                <a:ext uri="{FF2B5EF4-FFF2-40B4-BE49-F238E27FC236}">
                  <a16:creationId xmlns:a16="http://schemas.microsoft.com/office/drawing/2014/main" id="{2D037395-1E82-4BEE-90AE-7494601EFC58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49;g35b1bec6717_0_2">
            <a:extLst>
              <a:ext uri="{FF2B5EF4-FFF2-40B4-BE49-F238E27FC236}">
                <a16:creationId xmlns:a16="http://schemas.microsoft.com/office/drawing/2014/main" id="{ED7C663B-23ED-40FD-B6C5-900C1DE41908}"/>
              </a:ext>
            </a:extLst>
          </p:cNvPr>
          <p:cNvSpPr txBox="1"/>
          <p:nvPr/>
        </p:nvSpPr>
        <p:spPr>
          <a:xfrm>
            <a:off x="400843" y="448232"/>
            <a:ext cx="26149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 vykázání 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FECA6A-4854-4FA9-A8B5-12C4646C4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7</a:t>
            </a:fld>
            <a:endParaRPr lang="cs-CZ"/>
          </a:p>
        </p:txBody>
      </p:sp>
      <p:grpSp>
        <p:nvGrpSpPr>
          <p:cNvPr id="5" name="Google Shape;146;g35b1bec6717_0_2">
            <a:extLst>
              <a:ext uri="{FF2B5EF4-FFF2-40B4-BE49-F238E27FC236}">
                <a16:creationId xmlns:a16="http://schemas.microsoft.com/office/drawing/2014/main" id="{50164EFB-06C8-4A49-8259-6C82B88501CD}"/>
              </a:ext>
            </a:extLst>
          </p:cNvPr>
          <p:cNvGrpSpPr/>
          <p:nvPr/>
        </p:nvGrpSpPr>
        <p:grpSpPr>
          <a:xfrm>
            <a:off x="-1" y="105295"/>
            <a:ext cx="8493761" cy="911689"/>
            <a:chOff x="0" y="-38193"/>
            <a:chExt cx="3480715" cy="365400"/>
          </a:xfrm>
        </p:grpSpPr>
        <p:sp>
          <p:nvSpPr>
            <p:cNvPr id="6" name="Google Shape;147;g35b1bec6717_0_2">
              <a:extLst>
                <a:ext uri="{FF2B5EF4-FFF2-40B4-BE49-F238E27FC236}">
                  <a16:creationId xmlns:a16="http://schemas.microsoft.com/office/drawing/2014/main" id="{6E1197EA-C586-4E31-8DFB-E6EC62F93460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48;g35b1bec6717_0_2">
              <a:extLst>
                <a:ext uri="{FF2B5EF4-FFF2-40B4-BE49-F238E27FC236}">
                  <a16:creationId xmlns:a16="http://schemas.microsoft.com/office/drawing/2014/main" id="{4F3D2B95-C830-460B-94C9-5BF6BA2C9A4A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49;g35b1bec6717_0_2">
            <a:extLst>
              <a:ext uri="{FF2B5EF4-FFF2-40B4-BE49-F238E27FC236}">
                <a16:creationId xmlns:a16="http://schemas.microsoft.com/office/drawing/2014/main" id="{4023775E-FECE-49BE-9DD0-6E26347DBDEF}"/>
              </a:ext>
            </a:extLst>
          </p:cNvPr>
          <p:cNvSpPr txBox="1"/>
          <p:nvPr/>
        </p:nvSpPr>
        <p:spPr>
          <a:xfrm>
            <a:off x="193653" y="228589"/>
            <a:ext cx="7639708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dirty="0">
                <a:solidFill>
                  <a:srgbClr val="FFFFFF"/>
                </a:solidFill>
              </a:rPr>
              <a:t>Spolupráce v rámci institutu vykázání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9D1659-D8B6-4E7F-900F-AB39119C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685"/>
            <a:ext cx="12192000" cy="264160"/>
          </a:xfrm>
          <a:prstGeom prst="rect">
            <a:avLst/>
          </a:prstGeom>
        </p:spPr>
      </p:pic>
      <p:sp>
        <p:nvSpPr>
          <p:cNvPr id="10" name="Google Shape;130;p11">
            <a:extLst>
              <a:ext uri="{FF2B5EF4-FFF2-40B4-BE49-F238E27FC236}">
                <a16:creationId xmlns:a16="http://schemas.microsoft.com/office/drawing/2014/main" id="{7962CE9C-6264-42A9-9840-350537D8E814}"/>
              </a:ext>
            </a:extLst>
          </p:cNvPr>
          <p:cNvSpPr txBox="1">
            <a:spLocks/>
          </p:cNvSpPr>
          <p:nvPr/>
        </p:nvSpPr>
        <p:spPr>
          <a:xfrm>
            <a:off x="804916" y="2807853"/>
            <a:ext cx="10997788" cy="156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cs-CZ" sz="18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Další opatření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IC pomáhá se sepisováním návrhů na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předběžné opatření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a dalších právních podání k soudu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Vzájemné předávání informací o dalším vývoji v případu, pokud je to nezbytné pro ochranu oběti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000" indent="0" algn="just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None/>
            </a:pPr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sa"/>
            </a:endParaRPr>
          </a:p>
        </p:txBody>
      </p:sp>
      <p:sp>
        <p:nvSpPr>
          <p:cNvPr id="11" name="Google Shape;130;p11">
            <a:extLst>
              <a:ext uri="{FF2B5EF4-FFF2-40B4-BE49-F238E27FC236}">
                <a16:creationId xmlns:a16="http://schemas.microsoft.com/office/drawing/2014/main" id="{0BC019CA-8158-41EE-812E-5DAB25315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4916" y="1487551"/>
            <a:ext cx="10997788" cy="121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Vyrozumění a předání informací</a:t>
            </a:r>
            <a:endParaRPr lang="cs-CZ" sz="1800" b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Policie ČR nejpozději do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24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hodin informuje IC, OSPOD a OSZ o případu vykázání 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IC do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48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hodin kontaktuje ohroženou osobu s nabídkou pomoci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IC kontaktuje OSPOD a koordinuje postup pomoci 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CB50E94-6786-481A-9B02-BBD4C6C07C0D}"/>
              </a:ext>
            </a:extLst>
          </p:cNvPr>
          <p:cNvSpPr/>
          <p:nvPr/>
        </p:nvSpPr>
        <p:spPr>
          <a:xfrm>
            <a:off x="1229360" y="451605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Mediace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 se v případech DN nepoužívá a je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naprosto nevhodná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.</a:t>
            </a:r>
          </a:p>
          <a:p>
            <a:pPr marL="114300" algn="ctr"/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Případová konference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je možná až 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po odeznění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akutního rizika násilí.</a:t>
            </a:r>
          </a:p>
        </p:txBody>
      </p:sp>
    </p:spTree>
    <p:extLst>
      <p:ext uri="{BB962C8B-B14F-4D97-AF65-F5344CB8AC3E}">
        <p14:creationId xmlns:p14="http://schemas.microsoft.com/office/powerpoint/2010/main" val="81174290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6;g35b1bec6717_0_2">
            <a:extLst>
              <a:ext uri="{FF2B5EF4-FFF2-40B4-BE49-F238E27FC236}">
                <a16:creationId xmlns:a16="http://schemas.microsoft.com/office/drawing/2014/main" id="{BC906AF8-1443-4940-9CC4-3849F68F07E2}"/>
              </a:ext>
            </a:extLst>
          </p:cNvPr>
          <p:cNvGrpSpPr/>
          <p:nvPr/>
        </p:nvGrpSpPr>
        <p:grpSpPr>
          <a:xfrm>
            <a:off x="-1" y="307511"/>
            <a:ext cx="5219629" cy="911689"/>
            <a:chOff x="0" y="-38193"/>
            <a:chExt cx="3175161" cy="365400"/>
          </a:xfrm>
        </p:grpSpPr>
        <p:sp>
          <p:nvSpPr>
            <p:cNvPr id="9" name="Google Shape;147;g35b1bec6717_0_2">
              <a:extLst>
                <a:ext uri="{FF2B5EF4-FFF2-40B4-BE49-F238E27FC236}">
                  <a16:creationId xmlns:a16="http://schemas.microsoft.com/office/drawing/2014/main" id="{EE62741C-8AB3-4551-83E1-8469A26634AE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48;g35b1bec6717_0_2">
              <a:extLst>
                <a:ext uri="{FF2B5EF4-FFF2-40B4-BE49-F238E27FC236}">
                  <a16:creationId xmlns:a16="http://schemas.microsoft.com/office/drawing/2014/main" id="{B52B20B3-0133-461A-8573-8DD27E91416E}"/>
                </a:ext>
              </a:extLst>
            </p:cNvPr>
            <p:cNvSpPr txBox="1"/>
            <p:nvPr/>
          </p:nvSpPr>
          <p:spPr>
            <a:xfrm>
              <a:off x="305515" y="-38193"/>
              <a:ext cx="1042683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C3B4CC-78AD-4F73-A27D-1A3120258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F2D5D0-C555-4A7E-9ACC-2F3D1500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60" y="401579"/>
            <a:ext cx="6818708" cy="6053617"/>
          </a:xfrm>
          <a:prstGeom prst="rect">
            <a:avLst/>
          </a:prstGeom>
        </p:spPr>
      </p:pic>
      <p:sp>
        <p:nvSpPr>
          <p:cNvPr id="11" name="Google Shape;149;g35b1bec6717_0_2">
            <a:extLst>
              <a:ext uri="{FF2B5EF4-FFF2-40B4-BE49-F238E27FC236}">
                <a16:creationId xmlns:a16="http://schemas.microsoft.com/office/drawing/2014/main" id="{3E0F203B-53AE-48E1-B657-63D0C7D45214}"/>
              </a:ext>
            </a:extLst>
          </p:cNvPr>
          <p:cNvSpPr txBox="1"/>
          <p:nvPr/>
        </p:nvSpPr>
        <p:spPr>
          <a:xfrm>
            <a:off x="395877" y="476295"/>
            <a:ext cx="2681431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Karta dítěte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F66D7227-B18C-47A9-80F8-F59552726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24563"/>
              </p:ext>
            </p:extLst>
          </p:nvPr>
        </p:nvGraphicFramePr>
        <p:xfrm>
          <a:off x="1021966" y="1132351"/>
          <a:ext cx="32305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60221" imgH="9661993" progId="Word.Document.12">
                  <p:embed/>
                </p:oleObj>
              </mc:Choice>
              <mc:Fallback>
                <p:oleObj name="Document" r:id="rId3" imgW="5760221" imgH="9661993" progId="Word.Documen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FBA6F4F-C586-416F-8536-D6F129EA1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966" y="1132351"/>
                        <a:ext cx="32305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05249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6"/>
          <p:cNvGraphicFramePr/>
          <p:nvPr>
            <p:extLst>
              <p:ext uri="{D42A27DB-BD31-4B8C-83A1-F6EECF244321}">
                <p14:modId xmlns:p14="http://schemas.microsoft.com/office/powerpoint/2010/main" val="4208212933"/>
              </p:ext>
            </p:extLst>
          </p:nvPr>
        </p:nvGraphicFramePr>
        <p:xfrm>
          <a:off x="697523" y="819150"/>
          <a:ext cx="10943303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0" name="Google Shape;170;p6"/>
          <p:cNvSpPr txBox="1"/>
          <p:nvPr/>
        </p:nvSpPr>
        <p:spPr>
          <a:xfrm>
            <a:off x="3686705" y="371100"/>
            <a:ext cx="8900377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5"/>
              <a:buFont typeface="Rasa"/>
              <a:buNone/>
            </a:pPr>
            <a:r>
              <a:rPr lang="cs-CZ" sz="250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sa"/>
              </a:rPr>
              <a:t>Počet klientů IC z vykázání (2015-2024) – celá ČR</a:t>
            </a:r>
          </a:p>
        </p:txBody>
      </p:sp>
      <p:sp>
        <p:nvSpPr>
          <p:cNvPr id="171" name="Google Shape;17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grpSp>
        <p:nvGrpSpPr>
          <p:cNvPr id="5" name="Google Shape;146;g35b1bec6717_0_2">
            <a:extLst>
              <a:ext uri="{FF2B5EF4-FFF2-40B4-BE49-F238E27FC236}">
                <a16:creationId xmlns:a16="http://schemas.microsoft.com/office/drawing/2014/main" id="{29CDF548-602A-4327-8347-2F8FEE9649FE}"/>
              </a:ext>
            </a:extLst>
          </p:cNvPr>
          <p:cNvGrpSpPr/>
          <p:nvPr/>
        </p:nvGrpSpPr>
        <p:grpSpPr>
          <a:xfrm>
            <a:off x="-1" y="307511"/>
            <a:ext cx="3820161" cy="911689"/>
            <a:chOff x="0" y="-38193"/>
            <a:chExt cx="3480715" cy="365400"/>
          </a:xfrm>
        </p:grpSpPr>
        <p:sp>
          <p:nvSpPr>
            <p:cNvPr id="6" name="Google Shape;147;g35b1bec6717_0_2">
              <a:extLst>
                <a:ext uri="{FF2B5EF4-FFF2-40B4-BE49-F238E27FC236}">
                  <a16:creationId xmlns:a16="http://schemas.microsoft.com/office/drawing/2014/main" id="{0A54A291-D05C-4923-A83B-49355976EFC9}"/>
                </a:ext>
              </a:extLst>
            </p:cNvPr>
            <p:cNvSpPr/>
            <p:nvPr/>
          </p:nvSpPr>
          <p:spPr>
            <a:xfrm>
              <a:off x="0" y="0"/>
              <a:ext cx="3175161" cy="327207"/>
            </a:xfrm>
            <a:custGeom>
              <a:avLst/>
              <a:gdLst/>
              <a:ahLst/>
              <a:cxnLst/>
              <a:rect l="l" t="t" r="r" b="b"/>
              <a:pathLst>
                <a:path w="3175161" h="327207" extrusionOk="0">
                  <a:moveTo>
                    <a:pt x="0" y="0"/>
                  </a:moveTo>
                  <a:lnTo>
                    <a:pt x="3175161" y="0"/>
                  </a:lnTo>
                  <a:lnTo>
                    <a:pt x="3175161" y="327207"/>
                  </a:lnTo>
                  <a:lnTo>
                    <a:pt x="0" y="327207"/>
                  </a:lnTo>
                  <a:close/>
                </a:path>
              </a:pathLst>
            </a:custGeom>
            <a:solidFill>
              <a:srgbClr val="195A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48;g35b1bec6717_0_2">
              <a:extLst>
                <a:ext uri="{FF2B5EF4-FFF2-40B4-BE49-F238E27FC236}">
                  <a16:creationId xmlns:a16="http://schemas.microsoft.com/office/drawing/2014/main" id="{0B41B5D0-C21B-4AC2-9158-D8272ACC2716}"/>
                </a:ext>
              </a:extLst>
            </p:cNvPr>
            <p:cNvSpPr txBox="1"/>
            <p:nvPr/>
          </p:nvSpPr>
          <p:spPr>
            <a:xfrm>
              <a:off x="305515" y="-38193"/>
              <a:ext cx="3175200" cy="36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49;g35b1bec6717_0_2">
            <a:extLst>
              <a:ext uri="{FF2B5EF4-FFF2-40B4-BE49-F238E27FC236}">
                <a16:creationId xmlns:a16="http://schemas.microsoft.com/office/drawing/2014/main" id="{C6550D6C-B1D3-43EF-998B-CBF2DF762E04}"/>
              </a:ext>
            </a:extLst>
          </p:cNvPr>
          <p:cNvSpPr txBox="1"/>
          <p:nvPr/>
        </p:nvSpPr>
        <p:spPr>
          <a:xfrm>
            <a:off x="183871" y="419607"/>
            <a:ext cx="4042689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1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Statistiky k DN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1089</Words>
  <Application>Microsoft Office PowerPoint</Application>
  <PresentationFormat>Širokoúhlá obrazovka</PresentationFormat>
  <Paragraphs>174</Paragraphs>
  <Slides>15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Rasa</vt:lpstr>
      <vt:lpstr>Wingdings</vt:lpstr>
      <vt:lpstr>Motiv Office</vt:lpstr>
      <vt:lpstr>Document</vt:lpstr>
      <vt:lpstr>Prezentace aplikace PowerPoint</vt:lpstr>
      <vt:lpstr>Prezentace aplikace PowerPoint</vt:lpstr>
      <vt:lpstr>Prezentace aplikace PowerPoint</vt:lpstr>
      <vt:lpstr>Služba sociální prevence od 1. 1. 2007 (zákon č. 135/2006 Sb.)   Asociace pracovníků intervenčních center (APIC)  sdružuje 16 (+1) intervenčních center z celé ČR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Počet klientů intervenčních center (2024) - celá ČR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respondeo</dc:creator>
  <cp:lastModifiedBy>Khollová Petra Mgr. (MPSV)</cp:lastModifiedBy>
  <cp:revision>73</cp:revision>
  <dcterms:created xsi:type="dcterms:W3CDTF">2023-11-24T07:57:08Z</dcterms:created>
  <dcterms:modified xsi:type="dcterms:W3CDTF">2025-12-02T14:43:02Z</dcterms:modified>
</cp:coreProperties>
</file>